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59277-4119-ADCB-AC24-4FB6BC2F465C}" v="7" dt="2026-02-10T07:26:04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Long" userId="S::along@bourne.hillingdon.sch.uk::3876d1ac-776b-4844-a72e-7d132abf3346" providerId="AD" clId="Web-{AFC59277-4119-ADCB-AC24-4FB6BC2F465C}"/>
    <pc:docChg chg="modSld">
      <pc:chgData name="Andrew Long" userId="S::along@bourne.hillingdon.sch.uk::3876d1ac-776b-4844-a72e-7d132abf3346" providerId="AD" clId="Web-{AFC59277-4119-ADCB-AC24-4FB6BC2F465C}" dt="2026-02-10T07:26:04.139" v="6"/>
      <pc:docMkLst>
        <pc:docMk/>
      </pc:docMkLst>
      <pc:sldChg chg="modSp">
        <pc:chgData name="Andrew Long" userId="S::along@bourne.hillingdon.sch.uk::3876d1ac-776b-4844-a72e-7d132abf3346" providerId="AD" clId="Web-{AFC59277-4119-ADCB-AC24-4FB6BC2F465C}" dt="2026-02-10T07:26:04.139" v="6"/>
        <pc:sldMkLst>
          <pc:docMk/>
          <pc:sldMk cId="1673660181" sldId="256"/>
        </pc:sldMkLst>
        <pc:graphicFrameChg chg="mod modGraphic">
          <ac:chgData name="Andrew Long" userId="S::along@bourne.hillingdon.sch.uk::3876d1ac-776b-4844-a72e-7d132abf3346" providerId="AD" clId="Web-{AFC59277-4119-ADCB-AC24-4FB6BC2F465C}" dt="2026-02-10T07:26:04.139" v="6"/>
          <ac:graphicFrameMkLst>
            <pc:docMk/>
            <pc:sldMk cId="1673660181" sldId="256"/>
            <ac:graphicFrameMk id="8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403437" y="9512"/>
            <a:ext cx="311944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Maths: Long-term Plan – Year 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042599"/>
              </p:ext>
            </p:extLst>
          </p:nvPr>
        </p:nvGraphicFramePr>
        <p:xfrm>
          <a:off x="73660" y="335112"/>
          <a:ext cx="9778998" cy="61788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833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56811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5813047">
                <a:tc>
                  <a:txBody>
                    <a:bodyPr/>
                    <a:lstStyle/>
                    <a:p>
                      <a:pPr algn="ctr"/>
                      <a:r>
                        <a:rPr lang="en-GB" sz="1000" b="1" u="none" dirty="0"/>
                        <a:t>Number</a:t>
                      </a:r>
                      <a:r>
                        <a:rPr lang="en-GB" sz="1000" b="1" u="none" baseline="0" dirty="0"/>
                        <a:t> and place value</a:t>
                      </a:r>
                      <a:r>
                        <a:rPr lang="en-GB" sz="1000" u="none" baseline="0" dirty="0"/>
                        <a:t>:</a:t>
                      </a:r>
                    </a:p>
                    <a:p>
                      <a:pPr algn="ctr"/>
                      <a:r>
                        <a:rPr lang="en-GB" sz="1000" u="none" baseline="0" dirty="0"/>
                        <a:t>Reading, ordering and rounding 7-digit numbers.</a:t>
                      </a:r>
                    </a:p>
                    <a:p>
                      <a:pPr algn="ctr"/>
                      <a:endParaRPr lang="en-GB" sz="1000" u="none" baseline="0" dirty="0"/>
                    </a:p>
                    <a:p>
                      <a:pPr algn="ctr"/>
                      <a:r>
                        <a:rPr lang="en-GB" sz="1000" b="1" u="none" baseline="0" dirty="0"/>
                        <a:t>Addition and subtraction</a:t>
                      </a:r>
                      <a:r>
                        <a:rPr lang="en-GB" sz="1000" u="none" baseline="0" dirty="0"/>
                        <a:t>: Adding and subtracting mentally, adding and subtracting decimals and solving problems.</a:t>
                      </a:r>
                    </a:p>
                    <a:p>
                      <a:pPr algn="ctr"/>
                      <a:endParaRPr lang="en-GB" sz="1000" u="none" baseline="0" dirty="0"/>
                    </a:p>
                    <a:p>
                      <a:pPr algn="ctr"/>
                      <a:r>
                        <a:rPr lang="en-GB" sz="1000" b="1" u="none" baseline="0" dirty="0"/>
                        <a:t>Properties of shapes</a:t>
                      </a:r>
                      <a:r>
                        <a:rPr lang="en-GB" sz="1000" u="none" baseline="0" dirty="0"/>
                        <a:t>: Building 3D shapes and identifying nets of cubes (open and closed) and cuboids.</a:t>
                      </a:r>
                    </a:p>
                    <a:p>
                      <a:pPr algn="ctr"/>
                      <a:endParaRPr lang="en-GB" sz="1000" u="none" baseline="0" dirty="0"/>
                    </a:p>
                    <a:p>
                      <a:pPr algn="ctr"/>
                      <a:r>
                        <a:rPr lang="en-GB" sz="1000" b="1" baseline="0" dirty="0"/>
                        <a:t>Multiplication and division</a:t>
                      </a:r>
                      <a:r>
                        <a:rPr lang="en-GB" sz="1000" u="none" baseline="0" dirty="0"/>
                        <a:t>:</a:t>
                      </a:r>
                    </a:p>
                    <a:p>
                      <a:pPr algn="ctr"/>
                      <a:r>
                        <a:rPr lang="en-GB" sz="1000" u="none" baseline="0" dirty="0"/>
                        <a:t>Multiplying using the short written method, long written method and solving problems.</a:t>
                      </a:r>
                    </a:p>
                    <a:p>
                      <a:pPr algn="ctr"/>
                      <a:endParaRPr lang="en-GB" sz="1000" u="none" baseline="0" dirty="0"/>
                    </a:p>
                    <a:p>
                      <a:pPr algn="ctr"/>
                      <a:r>
                        <a:rPr lang="en-GB" sz="1000" b="1" u="none" baseline="0" dirty="0"/>
                        <a:t>Fractions</a:t>
                      </a:r>
                      <a:r>
                        <a:rPr lang="en-GB" sz="1000" u="none" baseline="0" dirty="0"/>
                        <a:t>:</a:t>
                      </a:r>
                    </a:p>
                    <a:p>
                      <a:pPr algn="ctr"/>
                      <a:r>
                        <a:rPr lang="en-GB" sz="1000" u="none" baseline="0" dirty="0"/>
                        <a:t>Knowing factors and multiples, ordering fractions and adding and subtracting fractions</a:t>
                      </a:r>
                    </a:p>
                    <a:p>
                      <a:pPr algn="ctr"/>
                      <a:endParaRPr lang="en-GB" sz="1000" u="none" baseline="0" dirty="0"/>
                    </a:p>
                    <a:p>
                      <a:pPr algn="ctr"/>
                      <a:r>
                        <a:rPr lang="en-GB" sz="1000" b="1" u="none" baseline="0" dirty="0"/>
                        <a:t>Position and direction</a:t>
                      </a:r>
                      <a:r>
                        <a:rPr lang="en-GB" sz="1000" u="none" baseline="0" dirty="0"/>
                        <a:t>:</a:t>
                      </a:r>
                    </a:p>
                    <a:p>
                      <a:pPr algn="ctr"/>
                      <a:r>
                        <a:rPr lang="en-GB" sz="1000" u="none" baseline="0" dirty="0"/>
                        <a:t>Using coordinates to locate shapes, plotting shapes in the 4 quadrants, translating and reflecting shapes.</a:t>
                      </a:r>
                      <a:endParaRPr lang="en-GB" sz="1000" u="none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Addition</a:t>
                      </a:r>
                      <a:r>
                        <a:rPr lang="en-GB" sz="1000" b="1" baseline="0" dirty="0"/>
                        <a:t> and subtraction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Column addition and subtraction, adding and subtracting decimals and solving problems.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/>
                        <a:t>Decimals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Numbers with 3 decimal places, multiplying and dividing by 10, 100 and 1000, multiplying decimals and rounding decimals.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/>
                        <a:t>Measurement (length)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Converting units of length (incl. miles to kilometres) and solving problems.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/>
                        <a:t>Multiplication and division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Identifying</a:t>
                      </a:r>
                      <a:r>
                        <a:rPr lang="en-GB" sz="1000" baseline="0" dirty="0"/>
                        <a:t> multiples and factors, short division with a remainder, dividing 4-digit numbers by 11 and 12 and solving problems.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/>
                        <a:t>Fractions, decimals and percentages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Equivalents and calculating percentages.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/>
                        <a:t>Measurement (time)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Converting units of time, finding the average speed, calculating speed and solving problems.</a:t>
                      </a:r>
                      <a:endParaRPr lang="en-GB" sz="10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Four</a:t>
                      </a:r>
                      <a:r>
                        <a:rPr lang="en-GB" sz="1000" b="1" baseline="0" dirty="0"/>
                        <a:t> operations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Negative numbers, BIDMAS and problem solving.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Algebra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Simple formulae, number sequences, building formulae and solving problems with unknowns and variables.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Properties of shape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Drawing 2D shapes, reasoning about shapes and angles and vertically opposite angles.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Multiplication and division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Multiplying 4-digit numbers by 2-digit numbers using both partitioning and the formal method.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Multiplication and division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Dividing 4-digit numbers by 2-digit numbers using long division.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Multiplication and division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Multiplying decimals using mental methods and formal methods.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Measurement</a:t>
                      </a:r>
                      <a:r>
                        <a:rPr lang="en-GB" sz="1000" b="1" baseline="0" dirty="0"/>
                        <a:t> (mass)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Converting units of measurement and solving problems.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Fractions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Using the four operations with fractions and solving problems.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Ratio and proportion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Scale factors, ratio and proportion problems.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i="0" baseline="0" dirty="0"/>
                        <a:t>Statistics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Pie charts, line graphs and finding the mean.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Multiplication and division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Dividing decimals using mental and written methods and solving problems.</a:t>
                      </a:r>
                    </a:p>
                    <a:p>
                      <a:pPr algn="ctr"/>
                      <a:endParaRPr lang="en-GB" sz="1000" baseline="0" dirty="0"/>
                    </a:p>
                    <a:p>
                      <a:pPr algn="ctr"/>
                      <a:r>
                        <a:rPr lang="en-GB" sz="1000" b="1" baseline="0" dirty="0"/>
                        <a:t>Measurement (perimeter and area)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algn="ctr"/>
                      <a:r>
                        <a:rPr lang="en-GB" sz="1000" baseline="0" dirty="0"/>
                        <a:t>Perimeter and area, surface area, area of triangles and parallelograms.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Revise certain topics as </a:t>
                      </a:r>
                      <a:r>
                        <a:rPr lang="en-GB" sz="1000" i="1" dirty="0"/>
                        <a:t>stand alone </a:t>
                      </a:r>
                      <a:r>
                        <a:rPr lang="en-GB" sz="1000" dirty="0"/>
                        <a:t>lessons</a:t>
                      </a:r>
                      <a:r>
                        <a:rPr lang="en-GB" sz="1000" baseline="0" dirty="0"/>
                        <a:t>, </a:t>
                      </a:r>
                      <a:r>
                        <a:rPr lang="en-GB" sz="1000" dirty="0"/>
                        <a:t>including</a:t>
                      </a:r>
                      <a:r>
                        <a:rPr lang="en-GB" sz="1000" baseline="0" dirty="0"/>
                        <a:t>: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BIDMAS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Multiplication and division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Roman numerals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Capacity and volume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Coordinates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Fractions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Percentages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Ratio and proportion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1000" baseline="0" dirty="0"/>
                        <a:t>Shape</a:t>
                      </a:r>
                      <a:endParaRPr lang="en-GB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Investigations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47032" y="-11753"/>
            <a:ext cx="218303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Each topic lasts a week.</a:t>
            </a:r>
            <a:endParaRPr lang="en-US" sz="160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Props1.xml><?xml version="1.0" encoding="utf-8"?>
<ds:datastoreItem xmlns:ds="http://schemas.openxmlformats.org/officeDocument/2006/customXml" ds:itemID="{64791464-A8BC-41A4-9D24-6C18976B93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EA69E7-E657-442F-9C45-8E4A857588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c92ca-690b-4e77-861c-434544a1e26a"/>
    <ds:schemaRef ds:uri="0a221dff-facf-40df-823f-3a8448497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A0FB1E-1A1A-412C-B542-4B8F37D4A7B3}">
  <ds:schemaRefs>
    <ds:schemaRef ds:uri="http://purl.org/dc/elements/1.1/"/>
    <ds:schemaRef ds:uri="http://schemas.microsoft.com/office/2006/metadata/properties"/>
    <ds:schemaRef ds:uri="3f7c92ca-690b-4e77-861c-434544a1e26a"/>
    <ds:schemaRef ds:uri="http://purl.org/dc/terms/"/>
    <ds:schemaRef ds:uri="0a221dff-facf-40df-823f-3a8448497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447</Words>
  <Application>Microsoft Office PowerPoint</Application>
  <PresentationFormat>A4 Paper (210x297 mm)</PresentationFormat>
  <Paragraphs>85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Long</dc:creator>
  <cp:lastModifiedBy>Charlie Spencer</cp:lastModifiedBy>
  <cp:revision>41</cp:revision>
  <cp:lastPrinted>2026-02-05T09:25:04Z</cp:lastPrinted>
  <dcterms:created xsi:type="dcterms:W3CDTF">2025-11-25T13:40:42Z</dcterms:created>
  <dcterms:modified xsi:type="dcterms:W3CDTF">2026-02-10T07:26:04Z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0x0101009903170B5A532646B7EBAE26CD533CF7</vt:lpwstr>
  </property>
  <property fmtid="{D5CDD505-2E9C-101B-9397-08002B2CF9AE}" pid="3" name="MediaServiceImageTags">
    <vt:lpwstr/>
  </property>
</Properties>
</file>