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906000" cy="6858000" type="A4"/>
  <p:notesSz cx="9866313" cy="142954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5E0B4"/>
    <a:srgbClr val="E2F0D9"/>
    <a:srgbClr val="FFE699"/>
    <a:srgbClr val="FFF2CC"/>
    <a:srgbClr val="F8CBAD"/>
    <a:srgbClr val="FBE5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788" autoAdjust="0"/>
    <p:restoredTop sz="94660"/>
  </p:normalViewPr>
  <p:slideViewPr>
    <p:cSldViewPr snapToGrid="0">
      <p:cViewPr varScale="1">
        <p:scale>
          <a:sx n="67" d="100"/>
          <a:sy n="67" d="100"/>
        </p:scale>
        <p:origin x="111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E11F-52C6-4DE5-B666-768F297F462C}" type="datetimeFigureOut">
              <a:rPr lang="en-GB" smtClean="0"/>
              <a:t>01/07/2026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5A5F6-82A4-40A3-83E6-6709A0A843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60481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E11F-52C6-4DE5-B666-768F297F462C}" type="datetimeFigureOut">
              <a:rPr lang="en-GB" smtClean="0"/>
              <a:t>01/07/2026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5A5F6-82A4-40A3-83E6-6709A0A843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73634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E11F-52C6-4DE5-B666-768F297F462C}" type="datetimeFigureOut">
              <a:rPr lang="en-GB" smtClean="0"/>
              <a:t>01/07/2026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5A5F6-82A4-40A3-83E6-6709A0A843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96535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E11F-52C6-4DE5-B666-768F297F462C}" type="datetimeFigureOut">
              <a:rPr lang="en-GB" smtClean="0"/>
              <a:t>01/07/2026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5A5F6-82A4-40A3-83E6-6709A0A843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7072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E11F-52C6-4DE5-B666-768F297F462C}" type="datetimeFigureOut">
              <a:rPr lang="en-GB" smtClean="0"/>
              <a:t>01/07/2026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5A5F6-82A4-40A3-83E6-6709A0A843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94250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E11F-52C6-4DE5-B666-768F297F462C}" type="datetimeFigureOut">
              <a:rPr lang="en-GB" smtClean="0"/>
              <a:t>01/07/2026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5A5F6-82A4-40A3-83E6-6709A0A843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32542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E11F-52C6-4DE5-B666-768F297F462C}" type="datetimeFigureOut">
              <a:rPr lang="en-GB" smtClean="0"/>
              <a:t>01/07/2026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5A5F6-82A4-40A3-83E6-6709A0A843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4355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E11F-52C6-4DE5-B666-768F297F462C}" type="datetimeFigureOut">
              <a:rPr lang="en-GB" smtClean="0"/>
              <a:t>01/07/2026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5A5F6-82A4-40A3-83E6-6709A0A843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7174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E11F-52C6-4DE5-B666-768F297F462C}" type="datetimeFigureOut">
              <a:rPr lang="en-GB" smtClean="0"/>
              <a:t>01/07/2026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5A5F6-82A4-40A3-83E6-6709A0A843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1350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E11F-52C6-4DE5-B666-768F297F462C}" type="datetimeFigureOut">
              <a:rPr lang="en-GB" smtClean="0"/>
              <a:t>01/07/2026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5A5F6-82A4-40A3-83E6-6709A0A843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15852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E11F-52C6-4DE5-B666-768F297F462C}" type="datetimeFigureOut">
              <a:rPr lang="en-GB" smtClean="0"/>
              <a:t>01/07/2026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5A5F6-82A4-40A3-83E6-6709A0A843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9910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DFE11F-52C6-4DE5-B666-768F297F462C}" type="datetimeFigureOut">
              <a:rPr lang="en-GB" smtClean="0"/>
              <a:t>01/07/2026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5A5F6-82A4-40A3-83E6-6709A0A843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6579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3259936" y="0"/>
            <a:ext cx="3119444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Maths: Long-term Plan – Year 5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287795"/>
              </p:ext>
            </p:extLst>
          </p:nvPr>
        </p:nvGraphicFramePr>
        <p:xfrm>
          <a:off x="73660" y="335113"/>
          <a:ext cx="9778998" cy="6403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9833">
                  <a:extLst>
                    <a:ext uri="{9D8B030D-6E8A-4147-A177-3AD203B41FA5}">
                      <a16:colId xmlns:a16="http://schemas.microsoft.com/office/drawing/2014/main" val="1454681339"/>
                    </a:ext>
                  </a:extLst>
                </a:gridCol>
                <a:gridCol w="1629833">
                  <a:extLst>
                    <a:ext uri="{9D8B030D-6E8A-4147-A177-3AD203B41FA5}">
                      <a16:colId xmlns:a16="http://schemas.microsoft.com/office/drawing/2014/main" val="3951931898"/>
                    </a:ext>
                  </a:extLst>
                </a:gridCol>
                <a:gridCol w="1629833">
                  <a:extLst>
                    <a:ext uri="{9D8B030D-6E8A-4147-A177-3AD203B41FA5}">
                      <a16:colId xmlns:a16="http://schemas.microsoft.com/office/drawing/2014/main" val="3011918936"/>
                    </a:ext>
                  </a:extLst>
                </a:gridCol>
                <a:gridCol w="1629833">
                  <a:extLst>
                    <a:ext uri="{9D8B030D-6E8A-4147-A177-3AD203B41FA5}">
                      <a16:colId xmlns:a16="http://schemas.microsoft.com/office/drawing/2014/main" val="1507176950"/>
                    </a:ext>
                  </a:extLst>
                </a:gridCol>
                <a:gridCol w="1629833">
                  <a:extLst>
                    <a:ext uri="{9D8B030D-6E8A-4147-A177-3AD203B41FA5}">
                      <a16:colId xmlns:a16="http://schemas.microsoft.com/office/drawing/2014/main" val="3615598990"/>
                    </a:ext>
                  </a:extLst>
                </a:gridCol>
                <a:gridCol w="1629833">
                  <a:extLst>
                    <a:ext uri="{9D8B030D-6E8A-4147-A177-3AD203B41FA5}">
                      <a16:colId xmlns:a16="http://schemas.microsoft.com/office/drawing/2014/main" val="1338601367"/>
                    </a:ext>
                  </a:extLst>
                </a:gridCol>
              </a:tblGrid>
              <a:tr h="311161"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AUT 1</a:t>
                      </a: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AUT 2</a:t>
                      </a: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SPR 1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SPR 2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SUM 1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/>
                        <a:t>SUM 2</a:t>
                      </a:r>
                      <a:endParaRPr lang="en-GB" b="1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4671167"/>
                  </a:ext>
                </a:extLst>
              </a:tr>
              <a:tr h="3578351"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*Place </a:t>
                      </a:r>
                      <a:r>
                        <a:rPr lang="en-GB" sz="1000" u="none" dirty="0"/>
                        <a:t>Value – Read, write and recognise value of digits (2 weeks)</a:t>
                      </a:r>
                    </a:p>
                    <a:p>
                      <a:pPr algn="ctr"/>
                      <a:endParaRPr lang="en-GB" sz="1000" u="none" dirty="0"/>
                    </a:p>
                    <a:p>
                      <a:pPr algn="ctr"/>
                      <a:r>
                        <a:rPr lang="en-GB" sz="1000" u="none" dirty="0"/>
                        <a:t>*Add and Subtract using formal method</a:t>
                      </a:r>
                    </a:p>
                    <a:p>
                      <a:pPr algn="ctr"/>
                      <a:endParaRPr lang="en-GB" sz="1000" u="none" dirty="0"/>
                    </a:p>
                    <a:p>
                      <a:pPr algn="ctr"/>
                      <a:r>
                        <a:rPr lang="en-GB" sz="1000" u="none" dirty="0"/>
                        <a:t>Place Value – Ordering and Comparing</a:t>
                      </a:r>
                    </a:p>
                    <a:p>
                      <a:pPr algn="ctr"/>
                      <a:endParaRPr lang="en-GB" sz="1000" u="none" dirty="0"/>
                    </a:p>
                    <a:p>
                      <a:pPr algn="ctr"/>
                      <a:r>
                        <a:rPr lang="en-GB" sz="1000" u="none" dirty="0"/>
                        <a:t>*Multiplying 2/3/4-digit by 1-digit numbers</a:t>
                      </a:r>
                    </a:p>
                    <a:p>
                      <a:pPr algn="ctr"/>
                      <a:endParaRPr lang="en-GB" sz="1000" u="none" dirty="0"/>
                    </a:p>
                    <a:p>
                      <a:pPr algn="ctr"/>
                      <a:r>
                        <a:rPr lang="en-GB" sz="1000" u="none" dirty="0"/>
                        <a:t>*Equivalent Fractions – 1 and unit/non-unit fractions</a:t>
                      </a:r>
                    </a:p>
                    <a:p>
                      <a:pPr algn="ctr"/>
                      <a:endParaRPr lang="en-GB" sz="1000" u="none" dirty="0"/>
                    </a:p>
                    <a:p>
                      <a:pPr algn="ctr"/>
                      <a:r>
                        <a:rPr lang="en-GB" sz="1000" u="none" dirty="0"/>
                        <a:t>*Division with a Remainder</a:t>
                      </a:r>
                    </a:p>
                    <a:p>
                      <a:pPr algn="ctr"/>
                      <a:endParaRPr lang="en-GB" sz="1000" u="none" dirty="0"/>
                    </a:p>
                    <a:p>
                      <a:pPr algn="ctr"/>
                      <a:r>
                        <a:rPr lang="en-GB" sz="1000" u="none" dirty="0"/>
                        <a:t>Rounding nearest 10, 100, 1000</a:t>
                      </a:r>
                    </a:p>
                    <a:p>
                      <a:pPr algn="ctr"/>
                      <a:endParaRPr lang="en-GB" sz="1000" u="none" dirty="0"/>
                    </a:p>
                    <a:p>
                      <a:pPr algn="ctr"/>
                      <a:r>
                        <a:rPr lang="en-GB" sz="1000" u="none" dirty="0"/>
                        <a:t>*Multiplying 2-digit by 2-digit numbers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/>
                        <a:t>Equivalent Fractions – Ordering and Comparing fractions</a:t>
                      </a:r>
                    </a:p>
                    <a:p>
                      <a:pPr algn="ctr"/>
                      <a:endParaRPr lang="en-GB" sz="1000" dirty="0"/>
                    </a:p>
                    <a:p>
                      <a:pPr algn="ctr"/>
                      <a:r>
                        <a:rPr lang="en-GB" sz="1000" dirty="0"/>
                        <a:t>*Equivalent Fractions – tenths and hundredths</a:t>
                      </a:r>
                    </a:p>
                    <a:p>
                      <a:pPr algn="ctr"/>
                      <a:endParaRPr lang="en-GB" sz="1000" dirty="0"/>
                    </a:p>
                    <a:p>
                      <a:pPr algn="ctr"/>
                      <a:r>
                        <a:rPr lang="en-GB" sz="1000" dirty="0"/>
                        <a:t>Rounding and Comparing inc. decimals</a:t>
                      </a:r>
                    </a:p>
                    <a:p>
                      <a:pPr algn="ctr"/>
                      <a:endParaRPr lang="en-GB" sz="1000" dirty="0"/>
                    </a:p>
                    <a:p>
                      <a:pPr algn="ctr"/>
                      <a:r>
                        <a:rPr lang="en-GB" sz="1000" dirty="0"/>
                        <a:t>*Divide 3/4-digit numbers by 1-digit number</a:t>
                      </a:r>
                    </a:p>
                    <a:p>
                      <a:pPr algn="ctr"/>
                      <a:endParaRPr lang="en-GB" sz="1000" dirty="0"/>
                    </a:p>
                    <a:p>
                      <a:pPr algn="ctr"/>
                      <a:r>
                        <a:rPr lang="en-GB" sz="1000" dirty="0"/>
                        <a:t>*Multiplying 3/4-digit by 2-digit numbers</a:t>
                      </a:r>
                    </a:p>
                    <a:p>
                      <a:pPr algn="ctr"/>
                      <a:endParaRPr lang="en-GB" sz="1000" dirty="0"/>
                    </a:p>
                    <a:p>
                      <a:pPr algn="ctr"/>
                      <a:r>
                        <a:rPr lang="en-GB" sz="1000" dirty="0"/>
                        <a:t>Identify multiples and factors (including prime numbers to 100)</a:t>
                      </a:r>
                    </a:p>
                    <a:p>
                      <a:pPr algn="ctr"/>
                      <a:endParaRPr lang="en-GB" sz="1000" dirty="0"/>
                    </a:p>
                    <a:p>
                      <a:pPr algn="ctr"/>
                      <a:r>
                        <a:rPr lang="en-GB" sz="1000" dirty="0"/>
                        <a:t>*Add fractions with the same denominator, and denominators that are multiples of the same number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*Multiply and Divide by 10, 100, 1000</a:t>
                      </a:r>
                    </a:p>
                    <a:p>
                      <a:pPr algn="ctr"/>
                      <a:endParaRPr lang="en-GB" sz="1000" dirty="0"/>
                    </a:p>
                    <a:p>
                      <a:pPr algn="ctr"/>
                      <a:r>
                        <a:rPr lang="en-GB" sz="1000" dirty="0"/>
                        <a:t>*Subtract fractions with the same denominator, and denominators that are multiples</a:t>
                      </a:r>
                    </a:p>
                    <a:p>
                      <a:pPr algn="ctr"/>
                      <a:endParaRPr lang="en-GB" sz="10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/>
                        <a:t>*Multiply and Divide by 10, 100, 1000 (decimals)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00" dirty="0"/>
                    </a:p>
                    <a:p>
                      <a:pPr algn="ctr"/>
                      <a:r>
                        <a:rPr lang="en-GB" sz="1000" dirty="0"/>
                        <a:t>*Count forwards or backwards in steps of powers of 10 </a:t>
                      </a:r>
                    </a:p>
                    <a:p>
                      <a:pPr algn="ctr"/>
                      <a:endParaRPr lang="en-GB" sz="1000" dirty="0"/>
                    </a:p>
                    <a:p>
                      <a:pPr algn="ctr"/>
                      <a:r>
                        <a:rPr lang="en-GB" sz="1000" dirty="0"/>
                        <a:t>*Mixed numbers and improper fractions and convert from one to other</a:t>
                      </a:r>
                    </a:p>
                    <a:p>
                      <a:pPr algn="ctr"/>
                      <a:endParaRPr lang="en-GB" sz="1000" dirty="0"/>
                    </a:p>
                    <a:p>
                      <a:pPr algn="ctr"/>
                      <a:r>
                        <a:rPr lang="en-GB" sz="1000" dirty="0"/>
                        <a:t>*Multiply proper fractions by whole numbers</a:t>
                      </a:r>
                    </a:p>
                    <a:p>
                      <a:pPr algn="ctr"/>
                      <a:endParaRPr lang="en-GB" sz="1000" dirty="0"/>
                    </a:p>
                    <a:p>
                      <a:pPr algn="ctr"/>
                      <a:r>
                        <a:rPr lang="en-GB" sz="1000" dirty="0"/>
                        <a:t>Convert between units of metric measure</a:t>
                      </a:r>
                    </a:p>
                    <a:p>
                      <a:pPr algn="ctr"/>
                      <a:endParaRPr lang="en-GB" sz="1000" dirty="0"/>
                    </a:p>
                    <a:p>
                      <a:pPr algn="ctr"/>
                      <a:r>
                        <a:rPr lang="en-GB" sz="1000" dirty="0"/>
                        <a:t>*Multiply mixed numbers by whole numbers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/>
                        <a:t>*Interpret negative numbers in context, count forwards and backwards including through 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/>
                        <a:t>*Recognise and use square numbers and cube numbers</a:t>
                      </a:r>
                    </a:p>
                    <a:p>
                      <a:pPr algn="ctr"/>
                      <a:endParaRPr lang="en-GB" sz="1000" dirty="0"/>
                    </a:p>
                    <a:p>
                      <a:pPr algn="ctr"/>
                      <a:r>
                        <a:rPr lang="en-GB" sz="1000" dirty="0"/>
                        <a:t>Measure and calculate the perimeter of composite rectilinear shapes </a:t>
                      </a:r>
                    </a:p>
                    <a:p>
                      <a:pPr algn="ctr"/>
                      <a:endParaRPr lang="en-GB" sz="10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/>
                        <a:t>Angles: measure, draw,</a:t>
                      </a:r>
                      <a:r>
                        <a:rPr lang="en-GB" sz="1000" baseline="0" dirty="0"/>
                        <a:t> recognise</a:t>
                      </a:r>
                      <a:endParaRPr lang="en-GB" sz="1000" dirty="0"/>
                    </a:p>
                    <a:p>
                      <a:pPr algn="ctr"/>
                      <a:endParaRPr lang="en-GB" sz="1000" dirty="0"/>
                    </a:p>
                    <a:p>
                      <a:pPr algn="ctr"/>
                      <a:r>
                        <a:rPr lang="en-GB" sz="1000" dirty="0"/>
                        <a:t>Calculate and compare the area of rectangles (inc. squares), and estimate the area of irregular shapes</a:t>
                      </a:r>
                    </a:p>
                    <a:p>
                      <a:pPr algn="ctr"/>
                      <a:endParaRPr lang="en-GB" sz="10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/>
                        <a:t>Estimate volume [for example, using 1 cm³ blocks to build cuboids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00" baseline="0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*Read and write decimal numbers as fractions </a:t>
                      </a:r>
                    </a:p>
                    <a:p>
                      <a:pPr algn="ctr"/>
                      <a:r>
                        <a:rPr lang="en-GB" sz="1000" dirty="0"/>
                        <a:t>(</a:t>
                      </a:r>
                      <a:r>
                        <a:rPr lang="en-GB" sz="1000" dirty="0" err="1"/>
                        <a:t>inc.</a:t>
                      </a:r>
                      <a:r>
                        <a:rPr lang="en-GB" sz="1000" dirty="0"/>
                        <a:t> thousandths)</a:t>
                      </a:r>
                    </a:p>
                    <a:p>
                      <a:pPr algn="ctr"/>
                      <a:endParaRPr lang="en-GB" sz="1000" dirty="0"/>
                    </a:p>
                    <a:p>
                      <a:pPr algn="ctr"/>
                      <a:r>
                        <a:rPr lang="en-GB" sz="1000" dirty="0"/>
                        <a:t>2D Shape revision </a:t>
                      </a:r>
                      <a:r>
                        <a:rPr lang="en-GB" sz="1000" dirty="0" err="1"/>
                        <a:t>inc.</a:t>
                      </a:r>
                      <a:r>
                        <a:rPr lang="en-GB" sz="1000" dirty="0"/>
                        <a:t> regular/irregular polygons</a:t>
                      </a:r>
                    </a:p>
                    <a:p>
                      <a:pPr algn="ctr"/>
                      <a:endParaRPr lang="en-GB" sz="1000" dirty="0"/>
                    </a:p>
                    <a:p>
                      <a:pPr algn="ctr"/>
                      <a:r>
                        <a:rPr lang="en-GB" sz="1000" dirty="0"/>
                        <a:t>Line graphs</a:t>
                      </a:r>
                    </a:p>
                    <a:p>
                      <a:pPr algn="ctr"/>
                      <a:endParaRPr lang="en-GB" sz="10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/>
                        <a:t>Recognising 3D shapes from 2D representation</a:t>
                      </a:r>
                    </a:p>
                    <a:p>
                      <a:pPr algn="ctr"/>
                      <a:endParaRPr lang="en-GB" sz="1000" dirty="0"/>
                    </a:p>
                    <a:p>
                      <a:pPr algn="ctr"/>
                      <a:r>
                        <a:rPr lang="en-GB" sz="1000" dirty="0"/>
                        <a:t>*Recognise the per cent symbol (%);</a:t>
                      </a:r>
                      <a:r>
                        <a:rPr lang="en-GB" sz="1000" baseline="0" dirty="0"/>
                        <a:t> </a:t>
                      </a:r>
                      <a:r>
                        <a:rPr lang="en-GB" sz="1000" dirty="0"/>
                        <a:t>write percentages as a fraction with denominator 100, and as a decimal</a:t>
                      </a:r>
                    </a:p>
                    <a:p>
                      <a:pPr algn="ctr"/>
                      <a:endParaRPr lang="en-GB" sz="10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/>
                        <a:t>Identify:  angles at a point, on a straight line and half a turn &amp; use the properties of rectangles </a:t>
                      </a:r>
                      <a:r>
                        <a:rPr lang="en-GB" sz="1000" dirty="0" err="1"/>
                        <a:t>inc.</a:t>
                      </a:r>
                      <a:r>
                        <a:rPr lang="en-GB" sz="1000" dirty="0"/>
                        <a:t> squares</a:t>
                      </a:r>
                    </a:p>
                    <a:p>
                      <a:pPr algn="ctr"/>
                      <a:endParaRPr lang="en-GB" sz="1000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 smtClean="0"/>
                        <a:t>Read Roman numerals to 1,000 (M);</a:t>
                      </a:r>
                      <a:r>
                        <a:rPr lang="en-GB" sz="1000" baseline="0" dirty="0" smtClean="0"/>
                        <a:t> </a:t>
                      </a:r>
                      <a:r>
                        <a:rPr lang="en-GB" sz="1000" dirty="0" smtClean="0"/>
                        <a:t>recognise years</a:t>
                      </a:r>
                    </a:p>
                    <a:p>
                      <a:pPr algn="ctr"/>
                      <a:endParaRPr lang="en-GB" sz="1000" dirty="0" smtClean="0"/>
                    </a:p>
                    <a:p>
                      <a:pPr algn="ctr"/>
                      <a:r>
                        <a:rPr lang="en-GB" sz="1000" dirty="0" smtClean="0"/>
                        <a:t>Coordinates – Revision</a:t>
                      </a:r>
                    </a:p>
                    <a:p>
                      <a:pPr algn="ctr"/>
                      <a:endParaRPr lang="en-GB" sz="1000" dirty="0" smtClean="0"/>
                    </a:p>
                    <a:p>
                      <a:pPr algn="ctr"/>
                      <a:r>
                        <a:rPr lang="en-GB" sz="1000" dirty="0" smtClean="0"/>
                        <a:t>Identify, describe and represent the position of a shape following a reflection or translation</a:t>
                      </a:r>
                    </a:p>
                    <a:p>
                      <a:pPr algn="ctr"/>
                      <a:endParaRPr lang="en-GB" sz="1000" dirty="0" smtClean="0"/>
                    </a:p>
                    <a:p>
                      <a:pPr algn="ctr"/>
                      <a:r>
                        <a:rPr lang="en-GB" sz="1000" dirty="0" smtClean="0"/>
                        <a:t>Solve </a:t>
                      </a:r>
                      <a:r>
                        <a:rPr lang="en-GB" sz="1000" dirty="0"/>
                        <a:t>problems involving converting between units of time; and complete, read and interpret information in (</a:t>
                      </a:r>
                      <a:r>
                        <a:rPr lang="en-GB" sz="1000" dirty="0" smtClean="0"/>
                        <a:t>time)tables</a:t>
                      </a:r>
                    </a:p>
                    <a:p>
                      <a:pPr algn="ctr"/>
                      <a:endParaRPr lang="en-GB" sz="1000" dirty="0" smtClean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 smtClean="0"/>
                        <a:t>*Multiply and Divide by 10, 100, 1000</a:t>
                      </a:r>
                      <a:r>
                        <a:rPr lang="en-GB" sz="1000" baseline="0" dirty="0"/>
                        <a:t> </a:t>
                      </a:r>
                      <a:r>
                        <a:rPr lang="en-GB" sz="1000" baseline="0" dirty="0" smtClean="0"/>
                        <a:t>(revision – different strategies)</a:t>
                      </a:r>
                      <a:endParaRPr lang="en-GB" sz="1000" dirty="0" smtClean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7626628"/>
                  </a:ext>
                </a:extLst>
              </a:tr>
              <a:tr h="0">
                <a:tc gridSpan="6">
                  <a:txBody>
                    <a:bodyPr/>
                    <a:lstStyle/>
                    <a:p>
                      <a:pPr algn="ctr"/>
                      <a:endParaRPr lang="en-GB" sz="100" u="none" dirty="0"/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000" dirty="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000" dirty="0"/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00" baseline="0" dirty="0"/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0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000" dirty="0"/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3129359"/>
                  </a:ext>
                </a:extLst>
              </a:tr>
              <a:tr h="252000">
                <a:tc gridSpan="6">
                  <a:txBody>
                    <a:bodyPr/>
                    <a:lstStyle/>
                    <a:p>
                      <a:pPr algn="ctr"/>
                      <a:r>
                        <a:rPr lang="en-GB" sz="1000" b="0" u="none" dirty="0" smtClean="0"/>
                        <a:t>Problem</a:t>
                      </a:r>
                      <a:r>
                        <a:rPr lang="en-GB" sz="1000" u="none" baseline="0" dirty="0" smtClean="0"/>
                        <a:t> </a:t>
                      </a:r>
                      <a:r>
                        <a:rPr lang="en-GB" sz="1000" b="1" u="none" baseline="0" dirty="0" smtClean="0"/>
                        <a:t>Solving</a:t>
                      </a:r>
                      <a:r>
                        <a:rPr lang="en-GB" sz="1000" u="none" baseline="0" dirty="0" smtClean="0"/>
                        <a:t> – to be taught concurrently with relevant objectives</a:t>
                      </a:r>
                      <a:endParaRPr lang="en-GB" sz="1000" u="none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486081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/>
                      <a:r>
                        <a:rPr lang="en-GB" sz="1000" u="none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Solve place value problems</a:t>
                      </a:r>
                    </a:p>
                    <a:p>
                      <a:pPr algn="ctr"/>
                      <a:endParaRPr lang="en-GB" sz="1000" u="none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GB" sz="1000" u="none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Solve addition and subtraction multi-step problems in context</a:t>
                      </a:r>
                    </a:p>
                    <a:p>
                      <a:pPr algn="ctr"/>
                      <a:endParaRPr lang="en-GB" sz="1000" u="none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GB" sz="1000" u="none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Solve problems involving addition, subtraction, multiplication and division</a:t>
                      </a:r>
                      <a:endParaRPr lang="en-GB" sz="1000" u="non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u="none" dirty="0" smtClean="0"/>
                        <a:t>Solve problems involving number including decimals</a:t>
                      </a:r>
                    </a:p>
                    <a:p>
                      <a:pPr algn="ctr"/>
                      <a:endParaRPr lang="en-GB" sz="1000" u="none" dirty="0" smtClean="0"/>
                    </a:p>
                    <a:p>
                      <a:pPr algn="ctr"/>
                      <a:r>
                        <a:rPr lang="en-GB" sz="1000" u="none" dirty="0" smtClean="0"/>
                        <a:t>Solve problems involving x and ÷, including knowledge of factors &amp; multiples</a:t>
                      </a:r>
                    </a:p>
                    <a:p>
                      <a:pPr algn="ctr"/>
                      <a:endParaRPr lang="en-GB" sz="1000" u="none" dirty="0" smtClean="0"/>
                    </a:p>
                    <a:p>
                      <a:pPr algn="ctr"/>
                      <a:endParaRPr lang="en-GB" sz="1000" u="none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u="none" dirty="0" smtClean="0"/>
                        <a:t>Solve problems involving number including decimals</a:t>
                      </a:r>
                    </a:p>
                    <a:p>
                      <a:pPr algn="ctr"/>
                      <a:endParaRPr lang="en-GB" sz="1000" u="none" dirty="0" smtClean="0"/>
                    </a:p>
                    <a:p>
                      <a:pPr algn="ctr"/>
                      <a:r>
                        <a:rPr lang="en-GB" sz="1000" u="none" dirty="0" smtClean="0"/>
                        <a:t>Use all four operations to solve problems involving measure using decimal notation, </a:t>
                      </a:r>
                      <a:r>
                        <a:rPr lang="en-GB" sz="1000" u="none" dirty="0" err="1" smtClean="0"/>
                        <a:t>inc.</a:t>
                      </a:r>
                      <a:r>
                        <a:rPr lang="en-GB" sz="1000" u="none" dirty="0" smtClean="0"/>
                        <a:t> scaling</a:t>
                      </a:r>
                      <a:endParaRPr lang="en-GB" sz="1000" u="none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u="none" dirty="0" smtClean="0"/>
                        <a:t>Solve problems involving x and ÷, including knowledge of factors, multiples, squares and cubes</a:t>
                      </a:r>
                    </a:p>
                    <a:p>
                      <a:pPr algn="ctr"/>
                      <a:endParaRPr lang="en-GB" sz="1000" u="none" dirty="0" smtClean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dirty="0" smtClean="0"/>
                        <a:t>Use all four operations to solve problems involving measure using decimal notation, </a:t>
                      </a:r>
                      <a:r>
                        <a:rPr lang="en-GB" sz="1000" u="none" dirty="0" err="1" smtClean="0"/>
                        <a:t>inc.</a:t>
                      </a:r>
                      <a:r>
                        <a:rPr lang="en-GB" sz="1000" u="none" dirty="0" smtClean="0"/>
                        <a:t> scaling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 smtClean="0"/>
                        <a:t>Solve problems which require knowing percentage and decimal equivalents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00" u="none" dirty="0" smtClean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dirty="0" smtClean="0"/>
                        <a:t>Solve problems involving number including decimals</a:t>
                      </a:r>
                    </a:p>
                    <a:p>
                      <a:pPr algn="ctr"/>
                      <a:endParaRPr lang="en-GB" sz="1000" u="none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F0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dirty="0" smtClean="0"/>
                        <a:t>Use all four operations to solve problems involving measure using decimal notation, </a:t>
                      </a:r>
                      <a:r>
                        <a:rPr lang="en-GB" sz="1000" u="none" dirty="0" err="1" smtClean="0"/>
                        <a:t>inc.</a:t>
                      </a:r>
                      <a:r>
                        <a:rPr lang="en-GB" sz="1000" u="none" dirty="0" smtClean="0"/>
                        <a:t> scaling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4049733"/>
                  </a:ext>
                </a:extLst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6990977" y="0"/>
            <a:ext cx="2861681" cy="2616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* objectives reinforced in Arithmetic Workouts</a:t>
            </a:r>
            <a:endParaRPr lang="en-US" sz="11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736601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903170B5A532646B7EBAE26CD533CF7" ma:contentTypeVersion="19" ma:contentTypeDescription="Create a new document." ma:contentTypeScope="" ma:versionID="c7a365bd91e55f758563049683bff5b9">
  <xsd:schema xmlns:xsd="http://www.w3.org/2001/XMLSchema" xmlns:xs="http://www.w3.org/2001/XMLSchema" xmlns:p="http://schemas.microsoft.com/office/2006/metadata/properties" xmlns:ns2="3f7c92ca-690b-4e77-861c-434544a1e26a" xmlns:ns3="0a221dff-facf-40df-823f-3a8448497d30" targetNamespace="http://schemas.microsoft.com/office/2006/metadata/properties" ma:root="true" ma:fieldsID="023a6553b55eb09eb6397cca34061b15" ns2:_="" ns3:_="">
    <xsd:import namespace="3f7c92ca-690b-4e77-861c-434544a1e26a"/>
    <xsd:import namespace="0a221dff-facf-40df-823f-3a8448497d3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7c92ca-690b-4e77-861c-434544a1e26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Length (seconds)" ma:internalName="MediaLengthInSeconds" ma:readOnly="true">
      <xsd:simpleType>
        <xsd:restriction base="dms:Unknown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0def0096-c8b9-47f4-bb94-a453e51d442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221dff-facf-40df-823f-3a8448497d30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e784ec10-4c6c-423f-b6de-233ded66d776}" ma:internalName="TaxCatchAll" ma:showField="CatchAllData" ma:web="0a221dff-facf-40df-823f-3a8448497d3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f7c92ca-690b-4e77-861c-434544a1e26a">
      <Terms xmlns="http://schemas.microsoft.com/office/infopath/2007/PartnerControls"/>
    </lcf76f155ced4ddcb4097134ff3c332f>
    <TaxCatchAll xmlns="0a221dff-facf-40df-823f-3a8448497d30" xsi:nil="true"/>
  </documentManagement>
</p:properties>
</file>

<file path=customXml/itemProps1.xml><?xml version="1.0" encoding="utf-8"?>
<ds:datastoreItem xmlns:ds="http://schemas.openxmlformats.org/officeDocument/2006/customXml" ds:itemID="{98EA3EC6-AB92-464B-A816-DE37CD7F350A}"/>
</file>

<file path=customXml/itemProps2.xml><?xml version="1.0" encoding="utf-8"?>
<ds:datastoreItem xmlns:ds="http://schemas.openxmlformats.org/officeDocument/2006/customXml" ds:itemID="{42979518-FB57-4139-9BFE-9B91DB0080BF}"/>
</file>

<file path=customXml/itemProps3.xml><?xml version="1.0" encoding="utf-8"?>
<ds:datastoreItem xmlns:ds="http://schemas.openxmlformats.org/officeDocument/2006/customXml" ds:itemID="{07427BE1-E4BF-4BFA-BBB6-17F864D085C5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2298</TotalTime>
  <Words>567</Words>
  <Application>Microsoft Office PowerPoint</Application>
  <PresentationFormat>A4 Paper (210x297 mm)</PresentationFormat>
  <Paragraphs>102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Andrew Long</dc:creator>
  <cp:lastModifiedBy>Andrew Long</cp:lastModifiedBy>
  <cp:revision>51</cp:revision>
  <cp:lastPrinted>2026-02-05T09:25:04Z</cp:lastPrinted>
  <dcterms:created xsi:type="dcterms:W3CDTF">2025-11-25T13:40:42Z</dcterms:created>
  <dcterms:modified xsi:type="dcterms:W3CDTF">2026-07-01T07:04:51Z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0x0101009903170B5A532646B7EBAE26CD533CF7</vt:lpwstr>
  </property>
</Properties>
</file>