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9039F6-6494-7DFE-EB13-53EA993B813F}" v="26" dt="2026-09-29T06:15:37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48" d="100"/>
          <a:sy n="148" d="100"/>
        </p:scale>
        <p:origin x="-2502" y="-3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esta Banerjee" userId="S::tbanerjee@bourne.hillingdon.sch.uk::0ddd1f31-6528-4f6b-96af-6d42cfd8c4dd" providerId="AD" clId="Web-{C99039F6-6494-7DFE-EB13-53EA993B813F}"/>
    <pc:docChg chg="modSld">
      <pc:chgData name="Teesta Banerjee" userId="S::tbanerjee@bourne.hillingdon.sch.uk::0ddd1f31-6528-4f6b-96af-6d42cfd8c4dd" providerId="AD" clId="Web-{C99039F6-6494-7DFE-EB13-53EA993B813F}" dt="2026-09-29T06:15:16.054" v="21"/>
      <pc:docMkLst>
        <pc:docMk/>
      </pc:docMkLst>
      <pc:sldChg chg="modSp">
        <pc:chgData name="Teesta Banerjee" userId="S::tbanerjee@bourne.hillingdon.sch.uk::0ddd1f31-6528-4f6b-96af-6d42cfd8c4dd" providerId="AD" clId="Web-{C99039F6-6494-7DFE-EB13-53EA993B813F}" dt="2026-09-29T06:15:16.054" v="21"/>
        <pc:sldMkLst>
          <pc:docMk/>
          <pc:sldMk cId="1673660181" sldId="256"/>
        </pc:sldMkLst>
        <pc:graphicFrameChg chg="mod modGraphic">
          <ac:chgData name="Teesta Banerjee" userId="S::tbanerjee@bourne.hillingdon.sch.uk::0ddd1f31-6528-4f6b-96af-6d42cfd8c4dd" providerId="AD" clId="Web-{C99039F6-6494-7DFE-EB13-53EA993B813F}" dt="2026-09-29T06:15:16.054" v="21"/>
          <ac:graphicFrameMkLst>
            <pc:docMk/>
            <pc:sldMk cId="1673660181" sldId="256"/>
            <ac:graphicFrameMk id="8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9936" y="0"/>
            <a:ext cx="311944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Maths: Long-term Plan – Year 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225662"/>
              </p:ext>
            </p:extLst>
          </p:nvPr>
        </p:nvGraphicFramePr>
        <p:xfrm>
          <a:off x="73660" y="335112"/>
          <a:ext cx="9778998" cy="61788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833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56811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5813047"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*Place </a:t>
                      </a:r>
                      <a:r>
                        <a:rPr lang="en-GB" sz="1050" u="none" dirty="0"/>
                        <a:t>Value – Read, write and recognise value of digits</a:t>
                      </a:r>
                    </a:p>
                    <a:p>
                      <a:pPr algn="ctr"/>
                      <a:endParaRPr lang="en-GB" sz="1050" u="none" dirty="0"/>
                    </a:p>
                    <a:p>
                      <a:pPr algn="ctr"/>
                      <a:r>
                        <a:rPr lang="en-GB" sz="1050" u="none" dirty="0"/>
                        <a:t>Ordering and Comparing numbers beyond 1000</a:t>
                      </a:r>
                    </a:p>
                    <a:p>
                      <a:pPr algn="ctr"/>
                      <a:endParaRPr lang="en-GB" sz="1050" u="none" dirty="0"/>
                    </a:p>
                    <a:p>
                      <a:pPr algn="ctr"/>
                      <a:r>
                        <a:rPr lang="en-GB" sz="1050" u="none" dirty="0"/>
                        <a:t>Rounding to the nearest 10, 100, 1000</a:t>
                      </a:r>
                    </a:p>
                    <a:p>
                      <a:pPr algn="ctr"/>
                      <a:endParaRPr lang="en-GB" sz="1050" u="none" dirty="0"/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Identify, represent and estimate numbers using different representations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1,000 more or less than a given number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0" i="0" u="none" strike="noStrike" kern="120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Read Roman numerals to 1,000 (M)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 place value</a:t>
                      </a:r>
                      <a:r>
                        <a:rPr lang="en-GB" sz="10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 multiply and divide mentally, including: multiplying by 0 and 1; dividing by 1; multiplying together 3 numbers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050" u="none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Count in multiples of 6, 7, 9, 25 and 1,000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u="none" dirty="0"/>
                        <a:t>Add and Subtract 4-digit</a:t>
                      </a:r>
                      <a:r>
                        <a:rPr lang="en-GB" sz="1050" u="none" baseline="0" dirty="0"/>
                        <a:t> numbers </a:t>
                      </a:r>
                      <a:r>
                        <a:rPr lang="en-GB" sz="1050" u="none" dirty="0"/>
                        <a:t>using formal method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Estimate and use inverse operations to check answers to a calculation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0" i="0" u="none" strike="noStrike" kern="120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*</a:t>
                      </a:r>
                      <a:r>
                        <a:rPr lang="en-GB" sz="1100" b="0" i="0" u="none" strike="noStrike" kern="1200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Recall multiplication and division facts for multiplication tables up to 12 × 12</a:t>
                      </a:r>
                      <a:endParaRPr lang="en-GB" sz="1100" b="0" i="0" u="none" strike="noStrike" kern="120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Compare and classify geometric shapes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 lines of symmetry in 2-D shapes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area of rectilinear shapes by counting squares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 and subtract fractions with the same denominator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GB" sz="105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/>
                        <a:t>*Multiply and Divide by 10, 100, 1000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Recognise and use factor</a:t>
                      </a:r>
                      <a:r>
                        <a:rPr lang="en-GB" sz="1050" baseline="0" dirty="0"/>
                        <a:t> pairs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/>
                        <a:t>*Multiply and Divide by 10, 100, 1000 (decimals)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u="none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u="none" dirty="0"/>
                        <a:t>Division with a Remainder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/>
                    </a:p>
                    <a:p>
                      <a:pPr algn="ctr"/>
                      <a:r>
                        <a:rPr lang="en-GB" sz="1050" dirty="0"/>
                        <a:t>*Count backwards through 0 to include negative integers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algn="ctr"/>
                      <a:r>
                        <a:rPr lang="en-GB" sz="1050" dirty="0"/>
                        <a:t>*Divide 3-digit numbers by 1-digit number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*Multiplying 2/3-digit by 1-digit numbers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Measure and calculate the perimeter of rectilinear figures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problems involving multiplying and adding 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algn="ctr"/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Recognise and show, using diagrams, families of common equivalent fractions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Count up and down in hundredths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problems involving increasingly harder fractions to calculate quantities, and fractions to divide quantities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Recognise and write decimal equivalents 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1/4 , 1/2 , 3/4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50" dirty="0"/>
                        <a:t>*</a:t>
                      </a: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Find the effect of dividing a one- or two-digit number by 10 and 100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Round decimals with 1 decimal place to the nearest whole number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Recognise and write decimal equivalents of any number of tenths or hundreds</a:t>
                      </a:r>
                    </a:p>
                    <a:p>
                      <a:pPr algn="ctr"/>
                      <a:endParaRPr lang="en-GB" sz="1050" dirty="0"/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Compare numbers with the same number of decimal places up to 2 decimal places</a:t>
                      </a:r>
                    </a:p>
                    <a:p>
                      <a:pPr algn="ctr"/>
                      <a:endParaRPr lang="en-GB" sz="105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simple measure and money problems involving fractions and decimals to 2 decimal places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Convert between different units of measure </a:t>
                      </a:r>
                    </a:p>
                    <a:p>
                      <a:pPr marL="0" algn="ctr" defTabSz="914400" rtl="0" eaLnBrk="1" latinLnBrk="0" hangingPunct="1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Estimate, compare and calculate different measures, including money in pounds and pence</a:t>
                      </a:r>
                    </a:p>
                    <a:p>
                      <a:pPr marL="0" algn="ctr" defTabSz="914400" rtl="0" eaLnBrk="1" latinLnBrk="0" hangingPunct="1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*Recall multiplication and division facts for multiplication tables up to 12 × 12 - Revision</a:t>
                      </a:r>
                    </a:p>
                    <a:p>
                      <a:pPr marL="0" algn="ctr" defTabSz="914400" rtl="0" eaLnBrk="1" latinLnBrk="0" hangingPunct="1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Read, write and convert time between analogue and digital 12- and 24-hour clocks</a:t>
                      </a:r>
                    </a:p>
                    <a:p>
                      <a:pPr marL="0" algn="ctr" defTabSz="914400" rtl="0" eaLnBrk="1" latinLnBrk="0" hangingPunct="1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problems involving converting from hours to minutes, minutes to seconds, years to months, weeks to days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 acute and obtuse angles and compare and order angles up to 2 right angles by size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 a simple symmetric figure with respect to a specific line of symmetry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Describe positions on a 2-D grid as coordinates in the first quadrant</a:t>
                      </a: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Describe movements between positions as translations of a given unit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Plot specified points and draw sides to complete a given polygon</a:t>
                      </a:r>
                    </a:p>
                    <a:p>
                      <a:pPr algn="ctr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Interpret and present discrete and continuous data using appropriate graphical methods, including bar charts and time graphs</a:t>
                      </a:r>
                    </a:p>
                    <a:p>
                      <a:pPr marL="0" algn="ctr" defTabSz="914400" rtl="0" eaLnBrk="1" latinLnBrk="0" hangingPunct="1"/>
                      <a:endParaRPr lang="en-GB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comparison, sum and difference problems using information presented in bar charts, pictograms, tables and other graphs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774565" y="6534967"/>
            <a:ext cx="40902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objectives reinforced in Arithmetic Workouts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EA69E7-E657-442F-9C45-8E4A857588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c92ca-690b-4e77-861c-434544a1e26a"/>
    <ds:schemaRef ds:uri="0a221dff-facf-40df-823f-3a8448497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A0FB1E-1A1A-412C-B542-4B8F37D4A7B3}">
  <ds:schemaRefs>
    <ds:schemaRef ds:uri="http://purl.org/dc/terms/"/>
    <ds:schemaRef ds:uri="0a221dff-facf-40df-823f-3a8448497d3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f7c92ca-690b-4e77-861c-434544a1e26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4791464-A8BC-41A4-9D24-6C18976B93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1180</TotalTime>
  <Words>534</Words>
  <Application>Microsoft Office PowerPoint</Application>
  <PresentationFormat>A4 Paper (210x297 mm)</PresentationFormat>
  <Paragraphs>98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Long</dc:creator>
  <cp:lastModifiedBy>Carole Millard</cp:lastModifiedBy>
  <cp:revision>62</cp:revision>
  <cp:lastPrinted>2026-02-05T09:25:04Z</cp:lastPrinted>
  <dcterms:created xsi:type="dcterms:W3CDTF">2025-11-25T13:40:42Z</dcterms:created>
  <dcterms:modified xsi:type="dcterms:W3CDTF">2026-09-29T06:15:39Z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0x0101009903170B5A532646B7EBAE26CD533CF7</vt:lpwstr>
  </property>
  <property fmtid="{D5CDD505-2E9C-101B-9397-08002B2CF9AE}" pid="3" name="Order">
    <vt:r8>35700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MediaServiceImageTags">
    <vt:lpwstr/>
  </property>
</Properties>
</file>