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9906000" cy="6858000" type="A4"/>
  <p:notesSz cx="9866313" cy="14295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24306C-7D4F-1224-AD19-7350975BFE21}" v="11" dt="2026-02-09T15:21:39.3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797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yley Watson" userId="S::hwatson@bourne.hillingdon.sch.uk::9ae72299-42b8-47ff-bfd1-777e22ee647f" providerId="AD" clId="Web-{B424306C-7D4F-1224-AD19-7350975BFE21}"/>
    <pc:docChg chg="modSld">
      <pc:chgData name="Hayley Watson" userId="S::hwatson@bourne.hillingdon.sch.uk::9ae72299-42b8-47ff-bfd1-777e22ee647f" providerId="AD" clId="Web-{B424306C-7D4F-1224-AD19-7350975BFE21}" dt="2026-02-09T15:21:39.202" v="3" actId="20577"/>
      <pc:docMkLst>
        <pc:docMk/>
      </pc:docMkLst>
      <pc:sldChg chg="modSp">
        <pc:chgData name="Hayley Watson" userId="S::hwatson@bourne.hillingdon.sch.uk::9ae72299-42b8-47ff-bfd1-777e22ee647f" providerId="AD" clId="Web-{B424306C-7D4F-1224-AD19-7350975BFE21}" dt="2026-02-09T15:21:39.202" v="3" actId="20577"/>
        <pc:sldMkLst>
          <pc:docMk/>
          <pc:sldMk cId="1673660181" sldId="256"/>
        </pc:sldMkLst>
        <pc:spChg chg="mod">
          <ac:chgData name="Hayley Watson" userId="S::hwatson@bourne.hillingdon.sch.uk::9ae72299-42b8-47ff-bfd1-777e22ee647f" providerId="AD" clId="Web-{B424306C-7D4F-1224-AD19-7350975BFE21}" dt="2026-02-09T15:21:39.202" v="3" actId="20577"/>
          <ac:spMkLst>
            <pc:docMk/>
            <pc:sldMk cId="1673660181" sldId="256"/>
            <ac:spMk id="1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09/02/2026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048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09/02/2026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363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09/02/2026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653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09/02/2026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07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09/02/2026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425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09/02/2026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254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09/02/2026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355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09/02/2026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717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09/02/2026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350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09/02/2026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585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09/02/2026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910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FE11F-52C6-4DE5-B666-768F297F462C}" type="datetimeFigureOut">
              <a:rPr lang="en-GB" smtClean="0"/>
              <a:t>09/02/2026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579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259936" y="0"/>
            <a:ext cx="3119444" cy="369332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en-US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Maths: Long-term Plan – Year 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903544"/>
              </p:ext>
            </p:extLst>
          </p:nvPr>
        </p:nvGraphicFramePr>
        <p:xfrm>
          <a:off x="73660" y="335112"/>
          <a:ext cx="9778998" cy="6217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9833">
                  <a:extLst>
                    <a:ext uri="{9D8B030D-6E8A-4147-A177-3AD203B41FA5}">
                      <a16:colId xmlns:a16="http://schemas.microsoft.com/office/drawing/2014/main" val="1454681339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3951931898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3011918936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1507176950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3615598990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1338601367"/>
                    </a:ext>
                  </a:extLst>
                </a:gridCol>
              </a:tblGrid>
              <a:tr h="356811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AUT 1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AUT 2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SPR 1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SPR 2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SUM 1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SUM 2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671167"/>
                  </a:ext>
                </a:extLst>
              </a:tr>
              <a:tr h="5813047">
                <a:tc>
                  <a:txBody>
                    <a:bodyPr/>
                    <a:lstStyle/>
                    <a:p>
                      <a:pPr algn="ctr"/>
                      <a:r>
                        <a:rPr lang="en-GB" sz="900" u="none" dirty="0" smtClean="0"/>
                        <a:t>Count in steps of 2, 3, and 5 from 0, and in 10s from any number, forward and backward </a:t>
                      </a:r>
                    </a:p>
                    <a:p>
                      <a:pPr algn="ctr"/>
                      <a:endParaRPr lang="en-GB" sz="900" u="none" dirty="0" smtClean="0"/>
                    </a:p>
                    <a:p>
                      <a:pPr algn="ctr"/>
                      <a:r>
                        <a:rPr lang="en-GB" sz="900" u="none" dirty="0" smtClean="0"/>
                        <a:t>Recognise the place value of each digit in a two-digit number (10s, 1s) </a:t>
                      </a:r>
                    </a:p>
                    <a:p>
                      <a:pPr algn="ctr"/>
                      <a:endParaRPr lang="en-GB" sz="900" u="none" dirty="0" smtClean="0"/>
                    </a:p>
                    <a:p>
                      <a:pPr algn="ctr"/>
                      <a:r>
                        <a:rPr lang="en-GB" sz="900" u="none" dirty="0" smtClean="0"/>
                        <a:t>Identify, represent and estimate numbers using different representations, including the number line </a:t>
                      </a:r>
                    </a:p>
                    <a:p>
                      <a:pPr algn="ctr"/>
                      <a:endParaRPr lang="en-GB" sz="900" u="none" dirty="0" smtClean="0"/>
                    </a:p>
                    <a:p>
                      <a:pPr algn="ctr"/>
                      <a:r>
                        <a:rPr lang="en-GB" sz="900" u="none" dirty="0" smtClean="0"/>
                        <a:t>Compare and order numbers from 0 up to 100; use &lt;, &gt; and = signs </a:t>
                      </a:r>
                    </a:p>
                    <a:p>
                      <a:pPr algn="ctr"/>
                      <a:endParaRPr lang="en-GB" sz="900" u="none" dirty="0" smtClean="0"/>
                    </a:p>
                    <a:p>
                      <a:pPr algn="ctr"/>
                      <a:r>
                        <a:rPr lang="en-GB" sz="900" u="none" dirty="0" smtClean="0"/>
                        <a:t>Read and write numbers to at least 100 in numerals and in words </a:t>
                      </a:r>
                    </a:p>
                    <a:p>
                      <a:pPr algn="ctr"/>
                      <a:endParaRPr lang="en-GB" sz="900" u="none" dirty="0" smtClean="0"/>
                    </a:p>
                    <a:p>
                      <a:pPr algn="ctr"/>
                      <a:r>
                        <a:rPr lang="en-GB" sz="900" u="none" dirty="0" smtClean="0"/>
                        <a:t>Use place value and number facts to solve problems </a:t>
                      </a:r>
                      <a:endParaRPr lang="en-GB" sz="900" u="none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 smtClean="0"/>
                        <a:t>Solve problems with addition and subtraction: using concrete objects and pictorial representations, including those involving numbers, quantities and measures; applying their increasing knowledge of mental and written methods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 smtClean="0"/>
                        <a:t>Recall and use addition and subtraction facts to 20 fluently, and derive and use related facts up to 100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 smtClean="0"/>
                        <a:t>Add and subtract numbers using concrete objects, pictorial representations, and mentally, including: a two-digit number and 1s; a two-digit number and 10s; 2 two-digit numbers; adding 3 one-digit numbers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 smtClean="0"/>
                        <a:t>Show that addition of 2 numbers can be done in any order (commutative) and subtraction of 1 number from another cannot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 smtClean="0"/>
                        <a:t>Recognise and use the inverse relationship between addition and subtraction and use this to check calculations and solve missing number problems </a:t>
                      </a:r>
                      <a:endParaRPr lang="en-GB" sz="900" dirty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 smtClean="0"/>
                        <a:t>Recall and use multiplication and division facts for the 2, 5 and 10 multiplication tables, including recognising odd and even numbers </a:t>
                      </a:r>
                    </a:p>
                    <a:p>
                      <a:pPr algn="ctr"/>
                      <a:endParaRPr lang="en-GB" sz="900" dirty="0" smtClean="0"/>
                    </a:p>
                    <a:p>
                      <a:pPr algn="ctr"/>
                      <a:r>
                        <a:rPr lang="en-GB" sz="900" dirty="0" smtClean="0"/>
                        <a:t>Calculate mathematical statements for multiplication and division within the multiplication tables and write them using the multiplication (×), division (÷) and equals (=) signs </a:t>
                      </a:r>
                    </a:p>
                    <a:p>
                      <a:pPr algn="ctr"/>
                      <a:endParaRPr lang="en-GB" sz="900" dirty="0" smtClean="0"/>
                    </a:p>
                    <a:p>
                      <a:pPr algn="ctr"/>
                      <a:r>
                        <a:rPr lang="en-GB" sz="900" dirty="0" smtClean="0"/>
                        <a:t>Show that multiplication of 2 numbers can be done in any order (commutative) and division of 1 number by another cannot </a:t>
                      </a:r>
                    </a:p>
                    <a:p>
                      <a:pPr algn="ctr"/>
                      <a:endParaRPr lang="en-GB" sz="900" dirty="0" smtClean="0"/>
                    </a:p>
                    <a:p>
                      <a:pPr algn="ctr"/>
                      <a:r>
                        <a:rPr lang="en-GB" sz="900" dirty="0" smtClean="0"/>
                        <a:t>Solve problems involving multiplication and division, using materials, arrays, repeated addition, mental methods, and multiplication and division facts, including problems in contexts </a:t>
                      </a:r>
                      <a:endParaRPr lang="en-GB" sz="900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 smtClean="0"/>
                        <a:t>Recognise, find, name and write fractions 1/3 , 1/4 , 2/4 and 3/4 of a length, shape, set of objects or quantity </a:t>
                      </a:r>
                    </a:p>
                    <a:p>
                      <a:pPr algn="ctr"/>
                      <a:endParaRPr lang="en-GB" sz="900" dirty="0" smtClean="0"/>
                    </a:p>
                    <a:p>
                      <a:pPr algn="ctr"/>
                      <a:r>
                        <a:rPr lang="en-GB" sz="900" dirty="0" smtClean="0"/>
                        <a:t>Write simple fractions, for example 1/2 of 6 = 3 and recognise the equivalence of 2/4 and 1/2 </a:t>
                      </a:r>
                    </a:p>
                    <a:p>
                      <a:pPr algn="ctr"/>
                      <a:endParaRPr lang="en-GB" sz="900" dirty="0" smtClean="0"/>
                    </a:p>
                    <a:p>
                      <a:pPr algn="ctr"/>
                      <a:endParaRPr lang="en-GB" sz="900" dirty="0" smtClean="0"/>
                    </a:p>
                    <a:p>
                      <a:pPr algn="ctr"/>
                      <a:r>
                        <a:rPr lang="en-GB" sz="900" dirty="0" smtClean="0"/>
                        <a:t>Interpret and construct simple pictograms, tally charts, block diagrams and tables </a:t>
                      </a:r>
                    </a:p>
                    <a:p>
                      <a:pPr algn="ctr"/>
                      <a:endParaRPr lang="en-GB" sz="900" dirty="0" smtClean="0"/>
                    </a:p>
                    <a:p>
                      <a:pPr algn="ctr"/>
                      <a:r>
                        <a:rPr lang="en-GB" sz="900" dirty="0" smtClean="0"/>
                        <a:t>Ask and answer simple questions by counting the number of objects in each category and sorting the categories by quantity </a:t>
                      </a:r>
                    </a:p>
                    <a:p>
                      <a:pPr algn="ctr"/>
                      <a:endParaRPr lang="en-GB" sz="900" dirty="0" smtClean="0"/>
                    </a:p>
                    <a:p>
                      <a:pPr algn="ctr"/>
                      <a:r>
                        <a:rPr lang="en-GB" sz="900" dirty="0" smtClean="0"/>
                        <a:t>Ask and answer questions about totalling and comparing categorical data </a:t>
                      </a:r>
                      <a:endParaRPr lang="en-GB" sz="9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 smtClean="0"/>
                        <a:t>Choose and use appropriate standard units to estimate and measure length/height in any direction (m/cm); mass (kg/g); temperature (°C); capacity (litres/ml) to the nearest appropriate unit, using rulers, scales, thermometers and measuring vessels </a:t>
                      </a:r>
                    </a:p>
                    <a:p>
                      <a:pPr algn="ctr"/>
                      <a:endParaRPr lang="en-GB" sz="900" dirty="0" smtClean="0"/>
                    </a:p>
                    <a:p>
                      <a:pPr algn="ctr"/>
                      <a:r>
                        <a:rPr lang="en-GB" sz="900" dirty="0" smtClean="0"/>
                        <a:t>Compare and order lengths, mass, volume/capacity and record the results using &gt;, &lt; and = </a:t>
                      </a:r>
                    </a:p>
                    <a:p>
                      <a:pPr algn="ctr"/>
                      <a:endParaRPr lang="en-GB" sz="900" dirty="0" smtClean="0"/>
                    </a:p>
                    <a:p>
                      <a:pPr algn="ctr"/>
                      <a:r>
                        <a:rPr lang="en-GB" sz="900" dirty="0" smtClean="0"/>
                        <a:t>Recognise and use symbols for pounds (£) and pence (p); combine amounts to make a particular value </a:t>
                      </a:r>
                    </a:p>
                    <a:p>
                      <a:pPr algn="ctr"/>
                      <a:endParaRPr lang="en-GB" sz="900" dirty="0" smtClean="0"/>
                    </a:p>
                    <a:p>
                      <a:pPr algn="ctr"/>
                      <a:r>
                        <a:rPr lang="en-GB" sz="900" dirty="0" smtClean="0"/>
                        <a:t>Find different combinations of coins that equal the same amounts of money </a:t>
                      </a:r>
                    </a:p>
                    <a:p>
                      <a:pPr algn="ctr"/>
                      <a:endParaRPr lang="en-GB" sz="900" dirty="0" smtClean="0"/>
                    </a:p>
                    <a:p>
                      <a:pPr algn="ctr"/>
                      <a:r>
                        <a:rPr lang="en-GB" sz="900" dirty="0" smtClean="0"/>
                        <a:t>Solve simple problems in a practical context involving addition and subtraction of money of the same unit, including giving change </a:t>
                      </a:r>
                    </a:p>
                    <a:p>
                      <a:pPr algn="ctr"/>
                      <a:endParaRPr lang="en-GB" sz="900" dirty="0" smtClean="0"/>
                    </a:p>
                    <a:p>
                      <a:pPr algn="ctr"/>
                      <a:r>
                        <a:rPr lang="en-GB" sz="900" dirty="0" smtClean="0"/>
                        <a:t>Compare and sequence intervals of time </a:t>
                      </a:r>
                    </a:p>
                    <a:p>
                      <a:pPr algn="ctr"/>
                      <a:endParaRPr lang="en-GB" sz="900" dirty="0" smtClean="0"/>
                    </a:p>
                    <a:p>
                      <a:pPr algn="ctr"/>
                      <a:r>
                        <a:rPr lang="en-GB" sz="900" dirty="0" smtClean="0"/>
                        <a:t>Tell and write the time to five minutes, including quarter past/to the hour and draw the hands on a clock face to show these times </a:t>
                      </a:r>
                    </a:p>
                    <a:p>
                      <a:pPr algn="ctr"/>
                      <a:endParaRPr lang="en-GB" sz="900" dirty="0" smtClean="0"/>
                    </a:p>
                    <a:p>
                      <a:pPr algn="ctr"/>
                      <a:r>
                        <a:rPr lang="en-GB" sz="900" dirty="0" smtClean="0"/>
                        <a:t>Know the number of minutes in an hour and the number of hours in a day </a:t>
                      </a:r>
                      <a:endParaRPr lang="en-GB" sz="900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 smtClean="0"/>
                        <a:t>Identify and describe the properties of 2-D shapes, including the number of sides, and line symmetry in a vertical line </a:t>
                      </a:r>
                    </a:p>
                    <a:p>
                      <a:pPr algn="ctr"/>
                      <a:endParaRPr lang="en-GB" sz="900" dirty="0" smtClean="0"/>
                    </a:p>
                    <a:p>
                      <a:pPr algn="ctr"/>
                      <a:r>
                        <a:rPr lang="en-GB" sz="900" dirty="0" smtClean="0"/>
                        <a:t>Identify and describe the properties of 3-D shapes, including the number of edges, vertices and faces </a:t>
                      </a:r>
                    </a:p>
                    <a:p>
                      <a:pPr algn="ctr"/>
                      <a:endParaRPr lang="en-GB" sz="900" dirty="0" smtClean="0"/>
                    </a:p>
                    <a:p>
                      <a:pPr algn="ctr"/>
                      <a:r>
                        <a:rPr lang="en-GB" sz="900" dirty="0" smtClean="0"/>
                        <a:t>Identify 2-D shapes on the surface of 3-D shapes, [for example, a circle on a cylinder and a triangle on a pyramid] </a:t>
                      </a:r>
                    </a:p>
                    <a:p>
                      <a:pPr algn="ctr"/>
                      <a:endParaRPr lang="en-GB" sz="900" dirty="0" smtClean="0"/>
                    </a:p>
                    <a:p>
                      <a:pPr algn="ctr"/>
                      <a:r>
                        <a:rPr lang="en-GB" sz="900" dirty="0" smtClean="0"/>
                        <a:t>Compare and sort common 2-D and 3-D shapes and everyday objects </a:t>
                      </a:r>
                    </a:p>
                    <a:p>
                      <a:pPr algn="ctr"/>
                      <a:endParaRPr lang="en-GB" sz="900" dirty="0" smtClean="0"/>
                    </a:p>
                    <a:p>
                      <a:pPr algn="ctr"/>
                      <a:r>
                        <a:rPr lang="en-GB" sz="900" dirty="0" smtClean="0"/>
                        <a:t>Order and arrange combinations of mathematical objects in patterns and sequences </a:t>
                      </a:r>
                    </a:p>
                    <a:p>
                      <a:pPr algn="ctr"/>
                      <a:endParaRPr lang="en-GB" sz="900" dirty="0" smtClean="0"/>
                    </a:p>
                    <a:p>
                      <a:pPr algn="ctr"/>
                      <a:r>
                        <a:rPr lang="en-GB" sz="900" dirty="0" smtClean="0"/>
                        <a:t>Use mathematical vocabulary to describe position, direction and movement, including movement in a straight line and distinguishing between rotation as a turn and in terms of right angles for quarter, half and three-quarter turns (clockwise and anti-clockwise) </a:t>
                      </a:r>
                      <a:endParaRPr lang="en-GB" sz="9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626628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2774565" y="6534967"/>
            <a:ext cx="409022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* objectives reinforced in Arithmetic Workouts</a:t>
            </a:r>
            <a:endParaRPr lang="en-US" sz="1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3660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03170B5A532646B7EBAE26CD533CF7" ma:contentTypeVersion="19" ma:contentTypeDescription="Create a new document." ma:contentTypeScope="" ma:versionID="c7a365bd91e55f758563049683bff5b9">
  <xsd:schema xmlns:xsd="http://www.w3.org/2001/XMLSchema" xmlns:xs="http://www.w3.org/2001/XMLSchema" xmlns:p="http://schemas.microsoft.com/office/2006/metadata/properties" xmlns:ns2="3f7c92ca-690b-4e77-861c-434544a1e26a" xmlns:ns3="0a221dff-facf-40df-823f-3a8448497d30" targetNamespace="http://schemas.microsoft.com/office/2006/metadata/properties" ma:root="true" ma:fieldsID="023a6553b55eb09eb6397cca34061b15" ns2:_="" ns3:_="">
    <xsd:import namespace="3f7c92ca-690b-4e77-861c-434544a1e26a"/>
    <xsd:import namespace="0a221dff-facf-40df-823f-3a8448497d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7c92ca-690b-4e77-861c-434544a1e2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def0096-c8b9-47f4-bb94-a453e51d44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221dff-facf-40df-823f-3a8448497d3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784ec10-4c6c-423f-b6de-233ded66d776}" ma:internalName="TaxCatchAll" ma:showField="CatchAllData" ma:web="0a221dff-facf-40df-823f-3a8448497d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f7c92ca-690b-4e77-861c-434544a1e26a">
      <Terms xmlns="http://schemas.microsoft.com/office/infopath/2007/PartnerControls"/>
    </lcf76f155ced4ddcb4097134ff3c332f>
    <TaxCatchAll xmlns="0a221dff-facf-40df-823f-3a8448497d30" xsi:nil="true"/>
  </documentManagement>
</p:properties>
</file>

<file path=customXml/itemProps1.xml><?xml version="1.0" encoding="utf-8"?>
<ds:datastoreItem xmlns:ds="http://schemas.openxmlformats.org/officeDocument/2006/customXml" ds:itemID="{73581D99-A575-495C-9926-8913317E26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7c92ca-690b-4e77-861c-434544a1e26a"/>
    <ds:schemaRef ds:uri="0a221dff-facf-40df-823f-3a8448497d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2A42E1E-CFCE-48A7-A5E1-2AF83D7A08C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E6C7C2E-6BDA-413A-9268-A4F01DD9DD1A}">
  <ds:schemaRefs>
    <ds:schemaRef ds:uri="http://schemas.microsoft.com/office/2006/metadata/properties"/>
    <ds:schemaRef ds:uri="http://schemas.microsoft.com/office/infopath/2007/PartnerControls"/>
    <ds:schemaRef ds:uri="3f7c92ca-690b-4e77-861c-434544a1e26a"/>
    <ds:schemaRef ds:uri="0a221dff-facf-40df-823f-3a8448497d3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206</TotalTime>
  <Words>725</Words>
  <Application>Microsoft Office PowerPoint</Application>
  <PresentationFormat>A4 Paper (210x297 mm)</PresentationFormat>
  <Paragraphs>71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Long</dc:creator>
  <cp:lastModifiedBy>Andrew Long</cp:lastModifiedBy>
  <cp:revision>37</cp:revision>
  <cp:lastPrinted>2026-02-05T09:25:04Z</cp:lastPrinted>
  <dcterms:created xsi:type="dcterms:W3CDTF">2025-11-25T13:40:42Z</dcterms:created>
  <dcterms:modified xsi:type="dcterms:W3CDTF">2026-02-09T15:44:10Z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0x0101009903170B5A532646B7EBAE26CD533CF7</vt:lpwstr>
  </property>
  <property fmtid="{D5CDD505-2E9C-101B-9397-08002B2CF9AE}" pid="3" name="MediaServiceImageTags">
    <vt:lpwstr/>
  </property>
</Properties>
</file>