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0815" autoAdjust="0"/>
    <p:restoredTop sz="91318" autoAdjust="0"/>
  </p:normalViewPr>
  <p:slideViewPr>
    <p:cSldViewPr snapToGrid="0">
      <p:cViewPr>
        <p:scale>
          <a:sx n="125" d="100"/>
          <a:sy n="125" d="100"/>
        </p:scale>
        <p:origin x="-1315" y="-12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6048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363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653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7072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425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254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355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717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350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585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FE11F-52C6-4DE5-B666-768F297F462C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910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FE11F-52C6-4DE5-B666-768F297F462C}" type="datetimeFigureOut">
              <a:rPr lang="en-GB" smtClean="0"/>
              <a:t>12/02/2026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5A5F6-82A4-40A3-83E6-6709A0A843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579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3259936" y="0"/>
            <a:ext cx="3119444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Maths: Long-term Plan – Year </a:t>
            </a:r>
            <a:r>
              <a:rPr lang="en-US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en-US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516076"/>
              </p:ext>
            </p:extLst>
          </p:nvPr>
        </p:nvGraphicFramePr>
        <p:xfrm>
          <a:off x="73660" y="335112"/>
          <a:ext cx="9778998" cy="6217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9833">
                  <a:extLst>
                    <a:ext uri="{9D8B030D-6E8A-4147-A177-3AD203B41FA5}">
                      <a16:colId xmlns:a16="http://schemas.microsoft.com/office/drawing/2014/main" val="1454681339"/>
                    </a:ext>
                  </a:extLst>
                </a:gridCol>
                <a:gridCol w="1629833">
                  <a:extLst>
                    <a:ext uri="{9D8B030D-6E8A-4147-A177-3AD203B41FA5}">
                      <a16:colId xmlns:a16="http://schemas.microsoft.com/office/drawing/2014/main" val="3951931898"/>
                    </a:ext>
                  </a:extLst>
                </a:gridCol>
                <a:gridCol w="1629833">
                  <a:extLst>
                    <a:ext uri="{9D8B030D-6E8A-4147-A177-3AD203B41FA5}">
                      <a16:colId xmlns:a16="http://schemas.microsoft.com/office/drawing/2014/main" val="3011918936"/>
                    </a:ext>
                  </a:extLst>
                </a:gridCol>
                <a:gridCol w="1629833">
                  <a:extLst>
                    <a:ext uri="{9D8B030D-6E8A-4147-A177-3AD203B41FA5}">
                      <a16:colId xmlns:a16="http://schemas.microsoft.com/office/drawing/2014/main" val="1507176950"/>
                    </a:ext>
                  </a:extLst>
                </a:gridCol>
                <a:gridCol w="1629833">
                  <a:extLst>
                    <a:ext uri="{9D8B030D-6E8A-4147-A177-3AD203B41FA5}">
                      <a16:colId xmlns:a16="http://schemas.microsoft.com/office/drawing/2014/main" val="3615598990"/>
                    </a:ext>
                  </a:extLst>
                </a:gridCol>
                <a:gridCol w="1629833">
                  <a:extLst>
                    <a:ext uri="{9D8B030D-6E8A-4147-A177-3AD203B41FA5}">
                      <a16:colId xmlns:a16="http://schemas.microsoft.com/office/drawing/2014/main" val="1338601367"/>
                    </a:ext>
                  </a:extLst>
                </a:gridCol>
              </a:tblGrid>
              <a:tr h="356811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/>
                        <a:t>AUT 1</a:t>
                      </a:r>
                      <a:endParaRPr lang="en-GB" b="1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/>
                        <a:t>AUT 2</a:t>
                      </a:r>
                      <a:endParaRPr lang="en-GB" b="1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/>
                        <a:t>SPR 1</a:t>
                      </a:r>
                      <a:endParaRPr lang="en-GB" b="1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/>
                        <a:t>SPR 2</a:t>
                      </a:r>
                      <a:endParaRPr lang="en-GB" b="1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/>
                        <a:t>SUM 1</a:t>
                      </a:r>
                      <a:endParaRPr lang="en-GB" b="1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/>
                        <a:t>SUM 2</a:t>
                      </a:r>
                      <a:endParaRPr lang="en-GB" b="1" dirty="0"/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4671167"/>
                  </a:ext>
                </a:extLst>
              </a:tr>
              <a:tr h="58130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u="none" dirty="0" smtClean="0"/>
                        <a:t>Identify and represent numbers using objects and pictorial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u="none" dirty="0" smtClean="0"/>
                        <a:t>representations including the number line, and use the language of: equal to, more than, less than (fewer), most, least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u="none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u="none" dirty="0" smtClean="0"/>
                        <a:t>Count to 10, forwards and backwards, beginning with 0 or 1, or from any given number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u="none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u="none" dirty="0" smtClean="0"/>
                        <a:t>Given a number, identify 1 more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u="none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u="none" dirty="0" smtClean="0"/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 smtClean="0"/>
                        <a:t>Read, write and interpret mathematical statements involving addition (+), subtraction (−) and equals (=) signs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 smtClean="0"/>
                        <a:t>Represent and use number bonds and related subtraction facts within 10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 smtClean="0"/>
                        <a:t>Solve one-step problems that involve addition within 10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 smtClean="0"/>
                        <a:t>Recognise and name common 2-D and 3-D shapes, including: rectangles (including squares), circles and triangles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 smtClean="0"/>
                        <a:t>Recognise and name common 2-D and 3-D shapes, including: cuboids (including cubes), pyramids and sphere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 smtClean="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 smtClean="0"/>
                        <a:t>Count to 20, forwards and backwards, beginning with 0 or 1,  any given number</a:t>
                      </a:r>
                    </a:p>
                    <a:p>
                      <a:pPr algn="ctr"/>
                      <a:endParaRPr lang="en-GB" sz="1050" dirty="0" smtClean="0"/>
                    </a:p>
                    <a:p>
                      <a:pPr algn="ctr"/>
                      <a:r>
                        <a:rPr lang="en-GB" sz="1050" dirty="0" smtClean="0"/>
                        <a:t>Count, read and write numbers to 20 in numerals </a:t>
                      </a:r>
                    </a:p>
                    <a:p>
                      <a:pPr algn="ctr"/>
                      <a:endParaRPr lang="en-GB" sz="1050" dirty="0" smtClean="0"/>
                    </a:p>
                    <a:p>
                      <a:pPr algn="ctr"/>
                      <a:r>
                        <a:rPr lang="en-GB" sz="1050" dirty="0" smtClean="0"/>
                        <a:t>Identify 1 more and 1 less</a:t>
                      </a:r>
                    </a:p>
                    <a:p>
                      <a:pPr algn="ctr"/>
                      <a:endParaRPr lang="en-GB" sz="1050" dirty="0" smtClean="0"/>
                    </a:p>
                    <a:p>
                      <a:pPr algn="ctr"/>
                      <a:r>
                        <a:rPr lang="en-GB" sz="1050" dirty="0" smtClean="0"/>
                        <a:t>Identify and represent numbers using objects and pictorial representations</a:t>
                      </a:r>
                    </a:p>
                    <a:p>
                      <a:pPr algn="ctr"/>
                      <a:endParaRPr lang="en-GB" sz="1050" dirty="0" smtClean="0"/>
                    </a:p>
                    <a:p>
                      <a:pPr algn="ctr"/>
                      <a:r>
                        <a:rPr lang="en-GB" sz="1050" dirty="0" smtClean="0"/>
                        <a:t>Read and write numbers from 1 to 20 in numerals and words</a:t>
                      </a:r>
                    </a:p>
                    <a:p>
                      <a:pPr algn="ctr"/>
                      <a:endParaRPr lang="en-GB" sz="105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 smtClean="0"/>
                        <a:t>Read, write and interpret mathematical statements involving addition, subtraction and equals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 smtClean="0"/>
                        <a:t>Represent and use number bonds and related subtraction facts within 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 smtClean="0"/>
                        <a:t>Add and subtract one-digit and two-digit numbers to 20, including 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 smtClean="0"/>
                        <a:t>Solve one-step problems that involve addition and subtraction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 smtClean="0"/>
                    </a:p>
                    <a:p>
                      <a:pPr algn="ctr"/>
                      <a:r>
                        <a:rPr lang="en-GB" sz="1050" dirty="0" smtClean="0"/>
                        <a:t>Count to 50, forwards and backwards, beginning with 0 or 1, or from any given number</a:t>
                      </a:r>
                    </a:p>
                    <a:p>
                      <a:pPr algn="ctr"/>
                      <a:endParaRPr lang="en-GB" sz="1050" dirty="0" smtClean="0"/>
                    </a:p>
                    <a:p>
                      <a:pPr algn="ctr"/>
                      <a:r>
                        <a:rPr lang="en-GB" sz="1050" dirty="0" smtClean="0"/>
                        <a:t>Count, read and write numbers to 50 in numerals </a:t>
                      </a:r>
                    </a:p>
                    <a:p>
                      <a:pPr algn="ctr"/>
                      <a:endParaRPr lang="en-GB" sz="1050" dirty="0" smtClean="0"/>
                    </a:p>
                    <a:p>
                      <a:pPr algn="ctr"/>
                      <a:r>
                        <a:rPr lang="en-GB" sz="1050" dirty="0" smtClean="0"/>
                        <a:t>Given a number, identify 1 more and 1 less</a:t>
                      </a:r>
                    </a:p>
                    <a:p>
                      <a:pPr algn="ctr"/>
                      <a:endParaRPr lang="en-GB" sz="1050" dirty="0" smtClean="0"/>
                    </a:p>
                    <a:p>
                      <a:pPr algn="ctr"/>
                      <a:r>
                        <a:rPr lang="en-GB" sz="1050" dirty="0" smtClean="0"/>
                        <a:t>Identify and represent numbers using objects and pictorial representations</a:t>
                      </a:r>
                      <a:r>
                        <a:rPr lang="en-GB" sz="1050" baseline="0" dirty="0" smtClean="0"/>
                        <a:t> </a:t>
                      </a:r>
                      <a:r>
                        <a:rPr lang="en-GB" sz="1050" baseline="0" dirty="0" err="1" smtClean="0"/>
                        <a:t>etc</a:t>
                      </a:r>
                      <a:endParaRPr lang="en-GB" sz="105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 smtClean="0"/>
                        <a:t>Compare, describe and solve practical problems for: lengths and heights; mass/weight; capacity and volume; and time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 smtClean="0"/>
                        <a:t>Measure and begin to record the following: lengths and heights; mass/weight; capacity and volume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 smtClean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 smtClean="0"/>
                        <a:t>Count in multiples of 2s, 5s and 10s</a:t>
                      </a:r>
                    </a:p>
                    <a:p>
                      <a:pPr algn="ctr"/>
                      <a:endParaRPr lang="en-GB" sz="1050" dirty="0" smtClean="0"/>
                    </a:p>
                    <a:p>
                      <a:pPr algn="ctr"/>
                      <a:r>
                        <a:rPr lang="en-GB" sz="1050" dirty="0" smtClean="0"/>
                        <a:t>Solve one-step problems involving multiplication and division, by calculating the answer using concrete objects, pictorial representations and</a:t>
                      </a:r>
                      <a:r>
                        <a:rPr lang="en-GB" sz="1050" baseline="0" dirty="0" smtClean="0"/>
                        <a:t> arrays</a:t>
                      </a:r>
                    </a:p>
                    <a:p>
                      <a:pPr algn="ctr"/>
                      <a:endParaRPr lang="en-GB" sz="1050" baseline="0" dirty="0" smtClean="0"/>
                    </a:p>
                    <a:p>
                      <a:pPr algn="ctr"/>
                      <a:r>
                        <a:rPr lang="en-GB" sz="1050" dirty="0" smtClean="0"/>
                        <a:t>Recognise, find and name a half as 1 of 2 equal parts of an object, shape or quantity</a:t>
                      </a:r>
                    </a:p>
                    <a:p>
                      <a:pPr algn="ctr"/>
                      <a:endParaRPr lang="en-GB" sz="1050" dirty="0" smtClean="0"/>
                    </a:p>
                    <a:p>
                      <a:pPr algn="ctr"/>
                      <a:r>
                        <a:rPr lang="en-GB" sz="1050" dirty="0" smtClean="0"/>
                        <a:t>Recognise, find and name a quarter as 1 of 4 equal parts of an object, shape or quantity</a:t>
                      </a:r>
                    </a:p>
                    <a:p>
                      <a:pPr algn="ctr"/>
                      <a:endParaRPr lang="en-GB" sz="1050" dirty="0" smtClean="0"/>
                    </a:p>
                    <a:p>
                      <a:pPr algn="ctr"/>
                      <a:r>
                        <a:rPr lang="en-GB" sz="1050" dirty="0" smtClean="0"/>
                        <a:t>Describe position, direction and movement, including whole, half, quarter and three-quarter turns</a:t>
                      </a:r>
                      <a:endParaRPr lang="en-GB" sz="1050" dirty="0" smtClean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 smtClean="0"/>
                        <a:t>Count to and across 100, forwards and backwards, beginning with 0 or 1, or from any given number</a:t>
                      </a:r>
                    </a:p>
                    <a:p>
                      <a:pPr algn="ctr"/>
                      <a:endParaRPr lang="en-GB" sz="1050" dirty="0" smtClean="0"/>
                    </a:p>
                    <a:p>
                      <a:pPr algn="ctr"/>
                      <a:r>
                        <a:rPr lang="en-GB" sz="1050" dirty="0" smtClean="0"/>
                        <a:t>Count, read and write numbers to 100 in numerals</a:t>
                      </a:r>
                    </a:p>
                    <a:p>
                      <a:pPr algn="ctr"/>
                      <a:endParaRPr lang="en-GB" sz="1050" dirty="0" smtClean="0"/>
                    </a:p>
                    <a:p>
                      <a:pPr algn="ctr"/>
                      <a:r>
                        <a:rPr lang="en-GB" sz="1050" dirty="0" smtClean="0"/>
                        <a:t>Given a number, identify 1 more and 1 less</a:t>
                      </a:r>
                    </a:p>
                    <a:p>
                      <a:pPr algn="ctr"/>
                      <a:endParaRPr lang="en-GB" sz="1050" dirty="0" smtClean="0"/>
                    </a:p>
                    <a:p>
                      <a:pPr algn="ctr"/>
                      <a:r>
                        <a:rPr lang="en-GB" sz="1050" dirty="0" smtClean="0"/>
                        <a:t>Use the language of: equal to, more than, less than (fewer), most, least</a:t>
                      </a:r>
                    </a:p>
                    <a:p>
                      <a:pPr algn="ctr"/>
                      <a:endParaRPr lang="en-GB" sz="105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 smtClean="0"/>
                        <a:t>Recognise the value of different denominations of coins and notes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 smtClean="0"/>
                        <a:t>Tell the time to the hour and half past the hour and draw the hands on a clock face to show these times</a:t>
                      </a:r>
                    </a:p>
                    <a:p>
                      <a:pPr algn="ctr"/>
                      <a:endParaRPr lang="en-GB" sz="105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 smtClean="0"/>
                        <a:t>Recognise and use language relating to dates, including days of the week, weeks, months and years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 smtClean="0"/>
                        <a:t>Measure and begin to record time and</a:t>
                      </a:r>
                      <a:r>
                        <a:rPr lang="en-GB" sz="1050" baseline="0" dirty="0" smtClean="0"/>
                        <a:t> s</a:t>
                      </a:r>
                      <a:r>
                        <a:rPr lang="en-GB" sz="1050" dirty="0" smtClean="0"/>
                        <a:t>equence events in chronological order using language</a:t>
                      </a:r>
                    </a:p>
                    <a:p>
                      <a:pPr algn="ctr"/>
                      <a:endParaRPr lang="en-GB" sz="1050" dirty="0" smtClean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6266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3660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03170B5A532646B7EBAE26CD533CF7" ma:contentTypeVersion="19" ma:contentTypeDescription="Create a new document." ma:contentTypeScope="" ma:versionID="c7a365bd91e55f758563049683bff5b9">
  <xsd:schema xmlns:xsd="http://www.w3.org/2001/XMLSchema" xmlns:xs="http://www.w3.org/2001/XMLSchema" xmlns:p="http://schemas.microsoft.com/office/2006/metadata/properties" xmlns:ns2="3f7c92ca-690b-4e77-861c-434544a1e26a" xmlns:ns3="0a221dff-facf-40df-823f-3a8448497d30" targetNamespace="http://schemas.microsoft.com/office/2006/metadata/properties" ma:root="true" ma:fieldsID="023a6553b55eb09eb6397cca34061b15" ns2:_="" ns3:_="">
    <xsd:import namespace="3f7c92ca-690b-4e77-861c-434544a1e26a"/>
    <xsd:import namespace="0a221dff-facf-40df-823f-3a8448497d3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7c92ca-690b-4e77-861c-434544a1e2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def0096-c8b9-47f4-bb94-a453e51d44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221dff-facf-40df-823f-3a8448497d30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784ec10-4c6c-423f-b6de-233ded66d776}" ma:internalName="TaxCatchAll" ma:showField="CatchAllData" ma:web="0a221dff-facf-40df-823f-3a8448497d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f7c92ca-690b-4e77-861c-434544a1e26a">
      <Terms xmlns="http://schemas.microsoft.com/office/infopath/2007/PartnerControls"/>
    </lcf76f155ced4ddcb4097134ff3c332f>
    <TaxCatchAll xmlns="0a221dff-facf-40df-823f-3a8448497d30" xsi:nil="true"/>
  </documentManagement>
</p:properties>
</file>

<file path=customXml/itemProps1.xml><?xml version="1.0" encoding="utf-8"?>
<ds:datastoreItem xmlns:ds="http://schemas.openxmlformats.org/officeDocument/2006/customXml" ds:itemID="{CC14ABFF-FA60-4C52-B7CA-70CFD85D77B9}"/>
</file>

<file path=customXml/itemProps2.xml><?xml version="1.0" encoding="utf-8"?>
<ds:datastoreItem xmlns:ds="http://schemas.openxmlformats.org/officeDocument/2006/customXml" ds:itemID="{B88D7CED-B973-460C-9A00-C5D244AA6C6E}"/>
</file>

<file path=customXml/itemProps3.xml><?xml version="1.0" encoding="utf-8"?>
<ds:datastoreItem xmlns:ds="http://schemas.openxmlformats.org/officeDocument/2006/customXml" ds:itemID="{B8D9C9A9-8FB3-4556-BB0D-2405F40EFF7D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249</TotalTime>
  <Words>550</Words>
  <Application>Microsoft Office PowerPoint</Application>
  <PresentationFormat>A4 Paper (210x297 mm)</PresentationFormat>
  <Paragraphs>76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Long</dc:creator>
  <cp:lastModifiedBy>Andrew Long</cp:lastModifiedBy>
  <cp:revision>40</cp:revision>
  <cp:lastPrinted>2026-02-12T08:13:30Z</cp:lastPrinted>
  <dcterms:created xsi:type="dcterms:W3CDTF">2025-11-25T13:40:42Z</dcterms:created>
  <dcterms:modified xsi:type="dcterms:W3CDTF">2026-02-12T08:18:37Z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0x0101009903170B5A532646B7EBAE26CD533CF7</vt:lpwstr>
  </property>
</Properties>
</file>